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4" r:id="rId3"/>
    <p:sldId id="319" r:id="rId4"/>
    <p:sldId id="302" r:id="rId5"/>
    <p:sldId id="275" r:id="rId6"/>
    <p:sldId id="277" r:id="rId7"/>
    <p:sldId id="330" r:id="rId8"/>
    <p:sldId id="279" r:id="rId9"/>
    <p:sldId id="298" r:id="rId10"/>
    <p:sldId id="260" r:id="rId11"/>
    <p:sldId id="280" r:id="rId12"/>
    <p:sldId id="321" r:id="rId13"/>
    <p:sldId id="282" r:id="rId14"/>
    <p:sldId id="292" r:id="rId15"/>
    <p:sldId id="289" r:id="rId16"/>
    <p:sldId id="322" r:id="rId17"/>
    <p:sldId id="323" r:id="rId1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6600"/>
    <a:srgbClr val="FF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020ED-D97B-423F-9CCF-C92E33779D30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EA8B2-433A-4B35-B1E3-D8028B6C9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56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2B3D5A-2534-4E3A-BFAC-2260D02DA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8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7358D-BC0A-4F46-A386-B863933793EA}" type="slidenum">
              <a:rPr lang="en-US"/>
              <a:pPr/>
              <a:t>13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5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E793C-B5A9-46B0-9A56-249D4EAAA4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6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0AC5A-D60F-4159-9A05-7B888F643A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6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4BCD7-20B8-468B-895E-FBB98A1C4B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03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2477F7-BD30-4814-BA29-EA31E6A61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63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82538D-CF34-4099-B880-1B124ED2F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16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BDB7CF-0BCB-455C-A065-056A7CAB1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6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C4595-64F6-430E-A220-5CD46F24F2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CD797-7E41-45DE-AF42-828C163001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0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83154-4F35-4239-AA9D-1AA696684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3832A-6961-424D-B77F-3397F76A1E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6414B-2C5F-48B3-9099-4C25A2DC7F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1A5DE-5A9B-4DF3-A644-0FA2E3212E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91EE6-2C67-4403-BEBB-021947DD3B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0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65510-614A-48AF-B4FD-9CFF805AA8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2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5CFA83-2B5D-4262-A9D9-5753CB603B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" y="-1"/>
            <a:ext cx="9138684" cy="68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458" y="1828800"/>
            <a:ext cx="7772400" cy="1470025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Photosynthesis</a:t>
            </a:r>
          </a:p>
          <a:p>
            <a:r>
              <a:rPr lang="en-US" b="1" dirty="0"/>
              <a:t>&amp; Cellular Respiration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Respiration</a:t>
            </a:r>
          </a:p>
        </p:txBody>
      </p:sp>
      <p:pic>
        <p:nvPicPr>
          <p:cNvPr id="12297" name="60106.wmv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33488"/>
            <a:ext cx="6781800" cy="50863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Cells </a:t>
            </a:r>
            <a:r>
              <a:rPr lang="en-US" dirty="0"/>
              <a:t>Create ATP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66018"/>
            <a:ext cx="8839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Cellular Respiration accomplishes the task of releasing the energy in glucose (&amp; other macromolecules).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u="sng" dirty="0"/>
              <a:t>There are two phases in </a:t>
            </a:r>
            <a:r>
              <a:rPr lang="en-US" sz="2800" u="sng" dirty="0" smtClean="0"/>
              <a:t>respiration</a:t>
            </a:r>
            <a:r>
              <a:rPr lang="en-US" sz="2800" u="sng" dirty="0"/>
              <a:t>.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2800" u="sng" dirty="0" smtClean="0"/>
              <a:t>Glycolysis: 			Occurs in the cytoplasm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2800" u="sng" dirty="0" smtClean="0"/>
              <a:t>The creation of ATP… 	Occurs in mitochondria</a:t>
            </a:r>
            <a:endParaRPr lang="en-US" sz="2800" u="sng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t="20100" r="3102" b="23722"/>
          <a:stretch/>
        </p:blipFill>
        <p:spPr bwMode="auto">
          <a:xfrm>
            <a:off x="4724400" y="4114799"/>
            <a:ext cx="4204866" cy="249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6" name="Picture 2" descr="http://www.photo-dictionary.com/photofiles/list/841/1269mitochondr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75202"/>
            <a:ext cx="2865141" cy="277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t="20100" r="3102" b="23722"/>
          <a:stretch/>
        </p:blipFill>
        <p:spPr bwMode="auto">
          <a:xfrm>
            <a:off x="53400" y="1402398"/>
            <a:ext cx="9090600" cy="540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1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Glycolysis</a:t>
            </a:r>
          </a:p>
        </p:txBody>
      </p:sp>
      <p:pic>
        <p:nvPicPr>
          <p:cNvPr id="45059" name="Picture 3" descr="p2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762000" y="1858963"/>
            <a:ext cx="3581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/>
              <a:t>Input                                     </a:t>
            </a:r>
            <a:r>
              <a:rPr lang="en-US" sz="3200" b="1" dirty="0" smtClean="0"/>
              <a:t>        </a:t>
            </a:r>
          </a:p>
          <a:p>
            <a:r>
              <a:rPr lang="en-US" sz="3200" b="1" dirty="0" smtClean="0"/>
              <a:t>SUGAR + 2 ATP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5193792" y="1858963"/>
            <a:ext cx="34930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3200" b="1" dirty="0" smtClean="0">
                <a:solidFill>
                  <a:srgbClr val="000000"/>
                </a:solidFill>
              </a:rPr>
              <a:t>Output</a:t>
            </a:r>
          </a:p>
          <a:p>
            <a:pPr lvl="0" algn="r"/>
            <a:r>
              <a:rPr lang="en-US" sz="3200" b="1" dirty="0" smtClean="0">
                <a:solidFill>
                  <a:srgbClr val="000000"/>
                </a:solidFill>
              </a:rPr>
              <a:t>4 ATP + Pyruvate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7173" y="1186190"/>
            <a:ext cx="7459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Glycolysis, the initial step, produces pyruvate.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t="31268" r="3102" b="41857"/>
          <a:stretch/>
        </p:blipFill>
        <p:spPr bwMode="auto">
          <a:xfrm>
            <a:off x="53400" y="2133600"/>
            <a:ext cx="9090600" cy="258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dirty="0" smtClean="0"/>
              <a:t>Glycolysis…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1"/>
            <a:ext cx="9067800" cy="2057400"/>
          </a:xfrm>
        </p:spPr>
        <p:txBody>
          <a:bodyPr/>
          <a:lstStyle/>
          <a:p>
            <a:r>
              <a:rPr lang="en-US" sz="2400" dirty="0" smtClean="0"/>
              <a:t>Glycolysis occurs in all organisms, with the purpose of creating pyruvates (</a:t>
            </a:r>
            <a:r>
              <a:rPr lang="en-US" sz="2400" dirty="0"/>
              <a:t>3-carbon sugars</a:t>
            </a:r>
            <a:r>
              <a:rPr lang="en-US" sz="2400" dirty="0" smtClean="0"/>
              <a:t>).</a:t>
            </a:r>
          </a:p>
          <a:p>
            <a:r>
              <a:rPr lang="en-US" sz="2400" u="sng" dirty="0" smtClean="0"/>
              <a:t>What happens next is dependent upon whether there is OXYGEN present or not.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845141"/>
            <a:ext cx="91440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u="sng" kern="0" dirty="0">
                <a:solidFill>
                  <a:srgbClr val="000000"/>
                </a:solidFill>
                <a:latin typeface="Arial"/>
              </a:rPr>
              <a:t>If oxygen is present, the pyruvates that are formed in glycolysis are transported to the mitochondria where the cell creates more electron transporters in the Krebs cycle.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u="sng" kern="0" dirty="0" smtClean="0">
                <a:solidFill>
                  <a:srgbClr val="000000"/>
                </a:solidFill>
                <a:latin typeface="Arial"/>
              </a:rPr>
              <a:t>If oxygen is low or gone, pyruvate is used to form ATP through fermentation.</a:t>
            </a:r>
            <a:endParaRPr lang="en-US" sz="2400" u="sng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6181" y="622115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17b.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96181" y="516381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17a..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The Krebs Cycle?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Krebs cycle does produce ATP but only </a:t>
            </a:r>
            <a:r>
              <a:rPr lang="en-US" dirty="0" smtClean="0"/>
              <a:t>2 per pyruvate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/>
              <a:t>The real </a:t>
            </a:r>
            <a:r>
              <a:rPr lang="en-US" u="sng" dirty="0" smtClean="0"/>
              <a:t>benefit </a:t>
            </a:r>
            <a:r>
              <a:rPr lang="en-US" u="sng" dirty="0"/>
              <a:t>for the Krebs cycle is to produce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carriers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endParaRPr lang="en-US" u="sng" dirty="0" smtClean="0"/>
          </a:p>
          <a:p>
            <a:pPr>
              <a:lnSpc>
                <a:spcPct val="90000"/>
              </a:lnSpc>
            </a:pPr>
            <a:r>
              <a:rPr lang="en-US" u="sng" dirty="0" smtClean="0"/>
              <a:t>These </a:t>
            </a:r>
            <a:r>
              <a:rPr lang="en-US" u="sng" dirty="0"/>
              <a:t>molecules carry electrons </a:t>
            </a:r>
            <a:r>
              <a:rPr lang="en-US" u="sng" dirty="0" smtClean="0"/>
              <a:t>in bonds to </a:t>
            </a:r>
            <a:r>
              <a:rPr lang="en-US" u="sng" dirty="0"/>
              <a:t>the electron transport chain</a:t>
            </a:r>
            <a:r>
              <a:rPr lang="en-US" u="sng" dirty="0" smtClean="0"/>
              <a:t>…             the </a:t>
            </a:r>
            <a:r>
              <a:rPr lang="en-US" u="sng" dirty="0"/>
              <a:t>real site of ATP synthesis.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6" t="12657" r="2125" b="12649"/>
          <a:stretch/>
        </p:blipFill>
        <p:spPr bwMode="auto">
          <a:xfrm>
            <a:off x="1615074" y="2049773"/>
            <a:ext cx="5674982" cy="437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Down Arrow 55"/>
          <p:cNvSpPr/>
          <p:nvPr/>
        </p:nvSpPr>
        <p:spPr>
          <a:xfrm>
            <a:off x="820469" y="1780108"/>
            <a:ext cx="484632" cy="144464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7695999" y="2073524"/>
            <a:ext cx="484632" cy="144464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7158038" y="3875900"/>
            <a:ext cx="182173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Net Result is 38 ATP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dirty="0"/>
              <a:t>The Net Result</a:t>
            </a:r>
          </a:p>
        </p:txBody>
      </p:sp>
      <p:pic>
        <p:nvPicPr>
          <p:cNvPr id="51205" name="Picture 5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96642">
            <a:off x="7162800" y="2209800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96642">
            <a:off x="8229600" y="2286000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7427309" y="3161768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96642">
            <a:off x="8229600" y="3276600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8682570" y="5051181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7365110" y="4648199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1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8643077" y="5686669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2" name="Picture 12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93620">
            <a:off x="7595987" y="5056702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3" name="Picture 13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7863370" y="4493697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4" name="Picture 14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96642">
            <a:off x="7086600" y="4800600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5" name="Picture 15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3896">
            <a:off x="7945291" y="5198097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6" name="Picture 16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7411451" y="2601812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7" name="Picture 17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3986">
            <a:off x="8026856" y="4800599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8" name="Picture 18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0754">
            <a:off x="8306955" y="5320861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9" name="Picture 19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6998000" y="2704566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0" name="Picture 20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7207602" y="5549136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1" name="Picture 21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7735387" y="5613119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2" name="Picture 22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8234915" y="2784123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3" name="Picture 23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8494908" y="1619874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4" name="Picture 24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8135522" y="1911286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5" name="Picture 25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7815695" y="1615831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6" name="Picture 26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7860759" y="2704567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7" name="Picture 27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8341999" y="4800599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8" name="Picture 28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96642">
            <a:off x="7239000" y="6235700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9" name="Picture 29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232">
            <a:off x="8659457" y="2743379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0" name="Picture 30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7782690" y="3189411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1" name="Picture 31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3986">
            <a:off x="8617984" y="4484597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2" name="Picture 32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3986">
            <a:off x="8254693" y="5825168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3" name="Picture 33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3986">
            <a:off x="7213600" y="5054600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4" name="Picture 34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3986">
            <a:off x="8623301" y="3285491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5" name="Picture 35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3986">
            <a:off x="7714003" y="2175279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6" name="Picture 36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3986">
            <a:off x="7061200" y="4292600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7" name="Picture 37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232">
            <a:off x="8494908" y="6212909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8" name="Picture 38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232">
            <a:off x="8576957" y="2244406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9" name="Picture 39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232">
            <a:off x="7365110" y="1657276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0" name="Picture 40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3986">
            <a:off x="7482677" y="5832717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1" name="Picture 41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3986">
            <a:off x="7071077" y="3349091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2" name="Picture 42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3986">
            <a:off x="7851418" y="6196284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Alpha-D-glucose-3D-bal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253" y="386207"/>
            <a:ext cx="1500531" cy="166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6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421168" y="2717249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6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1139199" y="4458551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130478" y="3495008"/>
            <a:ext cx="18646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Net Result 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is </a:t>
            </a:r>
            <a:r>
              <a:rPr lang="en-US" b="1" dirty="0">
                <a:solidFill>
                  <a:srgbClr val="000000"/>
                </a:solidFill>
              </a:rPr>
              <a:t>4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ATP</a:t>
            </a:r>
          </a:p>
        </p:txBody>
      </p:sp>
      <p:pic>
        <p:nvPicPr>
          <p:cNvPr id="48" name="Picture 26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1139198" y="2470639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6" descr="Adenosine_Triphosphate_Space-Fi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358">
            <a:off x="134235" y="4038599"/>
            <a:ext cx="5207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6836559" y="469397"/>
            <a:ext cx="2181635" cy="1199624"/>
          </a:xfrm>
          <a:prstGeom prst="irregularSeal2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With O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51" name="Explosion 2 50"/>
          <p:cNvSpPr/>
          <p:nvPr/>
        </p:nvSpPr>
        <p:spPr>
          <a:xfrm flipH="1">
            <a:off x="15724" y="388353"/>
            <a:ext cx="2269453" cy="1199624"/>
          </a:xfrm>
          <a:prstGeom prst="irregularSeal2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Without O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5871919" y="495666"/>
            <a:ext cx="484632" cy="144464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 rot="5400000">
            <a:off x="2766008" y="494814"/>
            <a:ext cx="484632" cy="144464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2589" y="507091"/>
            <a:ext cx="914400" cy="5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1 Glucose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9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5" grpId="0" animBg="1"/>
      <p:bldP spid="4" grpId="0" animBg="1"/>
      <p:bldP spid="51" grpId="0" animBg="1"/>
      <p:bldP spid="6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99037" cy="1143000"/>
          </a:xfrm>
        </p:spPr>
        <p:txBody>
          <a:bodyPr/>
          <a:lstStyle/>
          <a:p>
            <a:r>
              <a:rPr lang="en-US" dirty="0" smtClean="0"/>
              <a:t>Without Oxygen</a:t>
            </a: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2127"/>
          <a:stretch/>
        </p:blipFill>
        <p:spPr bwMode="auto">
          <a:xfrm>
            <a:off x="304800" y="1295400"/>
            <a:ext cx="5105400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687763" cy="2895599"/>
          </a:xfrm>
        </p:spPr>
        <p:txBody>
          <a:bodyPr/>
          <a:lstStyle/>
          <a:p>
            <a:r>
              <a:rPr lang="en-US" sz="2400" u="sng" dirty="0" smtClean="0"/>
              <a:t>When you have exhausted the O</a:t>
            </a:r>
            <a:r>
              <a:rPr lang="en-US" sz="2400" u="sng" baseline="-25000" dirty="0" smtClean="0"/>
              <a:t>2</a:t>
            </a:r>
            <a:r>
              <a:rPr lang="en-US" sz="2400" u="sng" dirty="0" smtClean="0"/>
              <a:t> in your blood you can still produce ATP, just not as efficiently, through a process called fermentation.</a:t>
            </a:r>
            <a:endParaRPr lang="en-US" sz="2400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56237" y="228600"/>
            <a:ext cx="3687763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u="sng" dirty="0" smtClean="0"/>
              <a:t>LACTIC ACID FERMENTATION: In animals</a:t>
            </a:r>
            <a:r>
              <a:rPr lang="en-US" sz="2400" dirty="0" smtClean="0"/>
              <a:t>, we produce lactic acid, which is recycled back into glycolysis to produce 2 ATP… not very efficient.</a:t>
            </a:r>
          </a:p>
          <a:p>
            <a:r>
              <a:rPr lang="en-US" sz="2400" u="sng" dirty="0" smtClean="0"/>
              <a:t>ALCOHOL FERMENTATION: In plants and some other organisms </a:t>
            </a:r>
            <a:r>
              <a:rPr lang="en-US" sz="2400" dirty="0" smtClean="0"/>
              <a:t>(like yeast), this process creates ethanol, also called alcohol, which can go back into glycolysis.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342" y="6248400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= sore muscles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75217" y="62484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= alcohol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46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energy produced on Earth?</a:t>
            </a:r>
          </a:p>
          <a:p>
            <a:r>
              <a:rPr lang="en-US" dirty="0" smtClean="0"/>
              <a:t>What molecules is energy stored in?</a:t>
            </a:r>
          </a:p>
          <a:p>
            <a:r>
              <a:rPr lang="en-US" dirty="0" smtClean="0"/>
              <a:t>What is photosynthesis?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1148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 reaction steps:</a:t>
            </a:r>
          </a:p>
          <a:p>
            <a:r>
              <a:rPr lang="en-US" u="sng" dirty="0" smtClean="0"/>
              <a:t>Light reactions:</a:t>
            </a:r>
          </a:p>
          <a:p>
            <a:pPr lvl="1"/>
            <a:r>
              <a:rPr lang="en-US" u="sng" dirty="0" smtClean="0"/>
              <a:t>Trap sunlight energy and stores it in </a:t>
            </a:r>
            <a:r>
              <a:rPr lang="en-US" i="1" u="sng" dirty="0" smtClean="0"/>
              <a:t>electron carriers</a:t>
            </a:r>
            <a:r>
              <a:rPr lang="en-US" u="sng" dirty="0" smtClean="0"/>
              <a:t> ATP &amp; NADPH</a:t>
            </a:r>
          </a:p>
          <a:p>
            <a:r>
              <a:rPr lang="en-US" u="sng" dirty="0" smtClean="0"/>
              <a:t>Dark reactions</a:t>
            </a:r>
          </a:p>
          <a:p>
            <a:pPr lvl="1"/>
            <a:r>
              <a:rPr lang="en-US" u="sng" dirty="0" smtClean="0"/>
              <a:t>Use the energy in the </a:t>
            </a:r>
            <a:r>
              <a:rPr lang="en-US" i="1" u="sng" dirty="0" smtClean="0"/>
              <a:t>electron carriers </a:t>
            </a:r>
            <a:r>
              <a:rPr lang="en-US" u="sng" dirty="0" smtClean="0"/>
              <a:t>to convert carbon dioxide (CO</a:t>
            </a:r>
            <a:r>
              <a:rPr lang="en-US" u="sng" baseline="-25000" dirty="0" smtClean="0"/>
              <a:t>2</a:t>
            </a:r>
            <a:r>
              <a:rPr lang="en-US" u="sng" dirty="0" smtClean="0"/>
              <a:t>) into sugar.</a:t>
            </a:r>
            <a:endParaRPr lang="en-US" u="sng" dirty="0"/>
          </a:p>
        </p:txBody>
      </p:sp>
      <p:pic>
        <p:nvPicPr>
          <p:cNvPr id="4" name="Picture 5" descr="File:Simple photosynthesis overview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5491"/>
            <a:ext cx="46101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1145491"/>
            <a:ext cx="4800600" cy="2512109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7200" y="3657600"/>
            <a:ext cx="4800600" cy="2971800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3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563562"/>
          </a:xfrm>
        </p:spPr>
        <p:txBody>
          <a:bodyPr/>
          <a:lstStyle/>
          <a:p>
            <a:r>
              <a:rPr lang="en-US" dirty="0" smtClean="0"/>
              <a:t>Harnessing the Energy From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90600"/>
            <a:ext cx="4381501" cy="5867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Light Reactions: When sunlight is absorbed.</a:t>
            </a:r>
          </a:p>
          <a:p>
            <a:r>
              <a:rPr lang="en-US" sz="2800" dirty="0" smtClean="0"/>
              <a:t>Absorbed light is energy that is transferred to electron carriers.</a:t>
            </a:r>
          </a:p>
          <a:p>
            <a:r>
              <a:rPr lang="en-US" sz="2800" dirty="0" smtClean="0"/>
              <a:t>Produces electron carriers, NAPDH &amp; ATP, and molecular oxygen,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NADPH &amp; ATP is used later …oxygen is actually released by chloroplasts as waste.</a:t>
            </a:r>
          </a:p>
        </p:txBody>
      </p:sp>
      <p:pic>
        <p:nvPicPr>
          <p:cNvPr id="57346" name="Picture 2" descr="http://3.bp.blogspot.com/-UPa4-ExZrfU/T6Pms5ukNOI/AAAAAAAAFr0/bjX9NrA7rPE/s1600/Acer+platanoides+Norway+maple+le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65" y="2234273"/>
            <a:ext cx="2812169" cy="210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ile:Simple photosynthesis overview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52525"/>
            <a:ext cx="46101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343400" y="3662362"/>
            <a:ext cx="4800600" cy="2957513"/>
            <a:chOff x="4343400" y="3662362"/>
            <a:chExt cx="4800600" cy="2957513"/>
          </a:xfrm>
        </p:grpSpPr>
        <p:sp>
          <p:nvSpPr>
            <p:cNvPr id="6" name="Rectangle 5"/>
            <p:cNvSpPr/>
            <p:nvPr/>
          </p:nvSpPr>
          <p:spPr>
            <a:xfrm>
              <a:off x="4343400" y="4343400"/>
              <a:ext cx="4800600" cy="2276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96100" y="3662362"/>
              <a:ext cx="2095500" cy="2276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192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Energy is </a:t>
            </a:r>
            <a:r>
              <a:rPr lang="en-US" dirty="0" smtClean="0"/>
              <a:t>Captured…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3815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DARK REACTIONS: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Once </a:t>
            </a:r>
            <a:r>
              <a:rPr lang="en-US" sz="2400" dirty="0"/>
              <a:t>energy is </a:t>
            </a:r>
            <a:r>
              <a:rPr lang="en-US" sz="2400" dirty="0" smtClean="0"/>
              <a:t>temporarily captured in the NADPH </a:t>
            </a:r>
            <a:r>
              <a:rPr lang="en-US" sz="2400" dirty="0"/>
              <a:t>it is used to power what’s called the </a:t>
            </a:r>
            <a:r>
              <a:rPr lang="en-US" sz="2400" b="1" dirty="0" smtClean="0"/>
              <a:t>“DARK REACTIONS” </a:t>
            </a:r>
            <a:r>
              <a:rPr lang="en-US" sz="2400" dirty="0" smtClean="0"/>
              <a:t>in </a:t>
            </a:r>
            <a:r>
              <a:rPr lang="en-US" sz="2400" dirty="0"/>
              <a:t>the Calvin Cycle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They’re called dark because they don’t need sunlight.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The Calvin Cycle </a:t>
            </a:r>
            <a:r>
              <a:rPr lang="en-US" sz="2400" dirty="0" smtClean="0"/>
              <a:t>converts carbon </a:t>
            </a:r>
            <a:r>
              <a:rPr lang="en-US" sz="2400" dirty="0"/>
              <a:t>dioxide into 6 carbon sugars.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These eventually become </a:t>
            </a:r>
            <a:r>
              <a:rPr lang="en-US" sz="2400" dirty="0" smtClean="0"/>
              <a:t>glucose and other sugars.</a:t>
            </a:r>
            <a:endParaRPr lang="en-US" sz="2400" dirty="0"/>
          </a:p>
        </p:txBody>
      </p:sp>
      <p:pic>
        <p:nvPicPr>
          <p:cNvPr id="33797" name="Picture 5" descr="File:Simple photosynthesis overview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52525"/>
            <a:ext cx="46101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400" y="1228725"/>
            <a:ext cx="4800600" cy="2428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331"/>
            <a:ext cx="9139608" cy="570390"/>
          </a:xfrm>
        </p:spPr>
        <p:txBody>
          <a:bodyPr/>
          <a:lstStyle/>
          <a:p>
            <a:r>
              <a:rPr lang="en-US" sz="3600" dirty="0"/>
              <a:t>The Overall Net Result of Photosynthesis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5222"/>
            <a:ext cx="8229600" cy="22427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 dirty="0" smtClean="0"/>
              <a:t>The summary of </a:t>
            </a:r>
            <a:r>
              <a:rPr lang="en-US" sz="2400" u="sng" dirty="0"/>
              <a:t>photosynthesis is that for every 6 carbon dioxide molecules (plus </a:t>
            </a:r>
            <a:r>
              <a:rPr lang="en-US" sz="2400" u="sng" dirty="0" smtClean="0"/>
              <a:t>6 water</a:t>
            </a:r>
            <a:r>
              <a:rPr lang="en-US" sz="2400" u="sng" dirty="0"/>
              <a:t>) </a:t>
            </a:r>
            <a:r>
              <a:rPr lang="en-US" sz="2400" dirty="0"/>
              <a:t>that a plant uses</a:t>
            </a:r>
            <a:r>
              <a:rPr lang="en-US" sz="2400" u="sng" dirty="0"/>
              <a:t>, 1 glucose molecule (plus 6 oxygen) is created</a:t>
            </a:r>
            <a:r>
              <a:rPr lang="en-US" sz="2400" u="sng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This can be written in a chemical formula, like what is below.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8916" name="Picture 4" descr="ANd9GcTTBrEJJzMuQTgO0sWiDaEEsTC-LieGBeJwFdqyyyF7fpp7JZJO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1"/>
          <a:stretch>
            <a:fillRect/>
          </a:stretch>
        </p:blipFill>
        <p:spPr bwMode="auto">
          <a:xfrm>
            <a:off x="1219200" y="2971800"/>
            <a:ext cx="6629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Carbon-dioxide-3D-vd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3337">
            <a:off x="759791" y="4871763"/>
            <a:ext cx="804515" cy="5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Carbon-dioxide-3D-vd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64435">
            <a:off x="362788" y="6182677"/>
            <a:ext cx="804516" cy="5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Carbon-dioxide-3D-vd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6023">
            <a:off x="1419241" y="5948334"/>
            <a:ext cx="804516" cy="5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Carbon-dioxide-3D-vd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478">
            <a:off x="1302571" y="4119900"/>
            <a:ext cx="804515" cy="5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 descr="Carbon-dioxide-3D-vd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8447">
            <a:off x="79985" y="5303355"/>
            <a:ext cx="804515" cy="5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 descr="Carbon-dioxide-3D-vd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11701">
            <a:off x="238981" y="4014414"/>
            <a:ext cx="804515" cy="5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3" name="Picture 11" descr="Alpha-D-glucose-3D-bal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5304">
            <a:off x="4174331" y="3369469"/>
            <a:ext cx="3895725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9" name="Picture 17" descr="640px-Water_molecule_3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3924">
            <a:off x="3220324" y="5715121"/>
            <a:ext cx="650410" cy="5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0" name="Picture 18" descr="640px-Water_molecule_3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7068">
            <a:off x="3457153" y="4573990"/>
            <a:ext cx="650410" cy="5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1" name="Picture 19" descr="640px-Water_molecule_3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165658"/>
            <a:ext cx="650410" cy="5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2" name="Picture 20" descr="640px-Water_molecule_3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885">
            <a:off x="2356339" y="5972806"/>
            <a:ext cx="650410" cy="5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3" name="Picture 21" descr="640px-Water_molecule_3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1950">
            <a:off x="2526627" y="5087741"/>
            <a:ext cx="650410" cy="5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4" name="Picture 22" descr="640px-Water_molecule_3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5940">
            <a:off x="1785175" y="4925624"/>
            <a:ext cx="650410" cy="5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8" name="Picture 26" descr="oxygen%20molecule%20o2%20space%20filling%20mod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3998058"/>
            <a:ext cx="68580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9" name="Picture 27" descr="oxygen%20molecule%20o2%20space%20filling%20mod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96887">
            <a:off x="8426743" y="3992106"/>
            <a:ext cx="685800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40" name="Picture 28" descr="oxygen%20molecule%20o2%20space%20filling%20mod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0554">
            <a:off x="7413888" y="6247148"/>
            <a:ext cx="68580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41" name="Picture 29" descr="oxygen%20molecule%20o2%20space%20filling%20mod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36929">
            <a:off x="8381747" y="6220252"/>
            <a:ext cx="68580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42" name="Picture 30" descr="oxygen%20molecule%20o2%20space%20filling%20mode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2904">
            <a:off x="7890453" y="4510459"/>
            <a:ext cx="50958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43" name="Picture 31" descr="oxygen%20molecule%20o2%20space%20filling%20mod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1887">
            <a:off x="8186198" y="5393305"/>
            <a:ext cx="68580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 with 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800" u="sng" dirty="0" smtClean="0"/>
              <a:t>Photosynthesis is temperature and light dependent. </a:t>
            </a:r>
          </a:p>
          <a:p>
            <a:pPr lvl="1"/>
            <a:r>
              <a:rPr lang="en-US" sz="2400" dirty="0" smtClean="0"/>
              <a:t>There is an optimal temperature, about 30 degrees Celsius, where photosynthesis operates most efficiently.</a:t>
            </a:r>
          </a:p>
          <a:p>
            <a:pPr lvl="1"/>
            <a:r>
              <a:rPr lang="en-US" sz="2400" dirty="0" smtClean="0"/>
              <a:t>The amount of sunlight determines photosynthesis efficiency as well, affecting the evolution of deciduous trees to loose there leaves when there isn’t as much sunlight (fall &amp; winter).	</a:t>
            </a:r>
          </a:p>
          <a:p>
            <a:r>
              <a:rPr lang="en-US" sz="2800" dirty="0" smtClean="0"/>
              <a:t>Photosynthesis also influences global carbon dioxide and oxygen levels.</a:t>
            </a:r>
          </a:p>
          <a:p>
            <a:pPr lvl="1"/>
            <a:r>
              <a:rPr lang="en-US" sz="2400" dirty="0" smtClean="0"/>
              <a:t>When photosynthesis is going at a high rate it will affect atmospheric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&amp;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levels accordingly.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42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4352" y="520464"/>
            <a:ext cx="4724400" cy="1143000"/>
          </a:xfrm>
        </p:spPr>
        <p:txBody>
          <a:bodyPr/>
          <a:lstStyle/>
          <a:p>
            <a:r>
              <a:rPr lang="en-US" dirty="0" smtClean="0"/>
              <a:t>Making Glucose: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First </a:t>
            </a:r>
            <a:r>
              <a:rPr lang="en-US" dirty="0" smtClean="0"/>
              <a:t>Half of the Carbon Cycle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47" y="48283"/>
            <a:ext cx="4534589" cy="680971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Making glucose </a:t>
            </a:r>
            <a:r>
              <a:rPr lang="en-US" sz="2800" dirty="0"/>
              <a:t>is only half of the </a:t>
            </a:r>
            <a:r>
              <a:rPr lang="en-US" sz="2800" dirty="0" smtClean="0"/>
              <a:t>biological part of the carbon cycle.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Once glucose is made, energy is fixed in the bonds between </a:t>
            </a:r>
            <a:r>
              <a:rPr lang="en-US" sz="2800" dirty="0" smtClean="0"/>
              <a:t>carbons and stored.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It needs to be released in order for the cycle to continue.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u="sng" dirty="0"/>
              <a:t>The energy </a:t>
            </a:r>
            <a:r>
              <a:rPr lang="en-US" sz="2800" u="sng" dirty="0" smtClean="0"/>
              <a:t>absorbed during photosynthesis is </a:t>
            </a:r>
            <a:r>
              <a:rPr lang="en-US" sz="2800" u="sng" dirty="0"/>
              <a:t>ultimately stored </a:t>
            </a:r>
            <a:r>
              <a:rPr lang="en-US" sz="2800" u="sng" dirty="0" smtClean="0"/>
              <a:t>in sugars so </a:t>
            </a:r>
            <a:r>
              <a:rPr lang="en-US" sz="2800" u="sng" dirty="0"/>
              <a:t>it can be released to form the universal energy </a:t>
            </a:r>
            <a:r>
              <a:rPr lang="en-US" sz="2800" u="sng" dirty="0" smtClean="0"/>
              <a:t>currency ATP in cellular respiration.</a:t>
            </a:r>
            <a:endParaRPr lang="en-US" sz="2800" u="sng" dirty="0"/>
          </a:p>
        </p:txBody>
      </p:sp>
      <p:pic>
        <p:nvPicPr>
          <p:cNvPr id="40964" name="Picture 4" descr="Alpha-D-glucose-3D-ba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99624">
            <a:off x="4485482" y="2199481"/>
            <a:ext cx="4418012" cy="4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AutoShape 5"/>
          <p:cNvSpPr>
            <a:spLocks noChangeArrowheads="1"/>
          </p:cNvSpPr>
          <p:nvPr/>
        </p:nvSpPr>
        <p:spPr bwMode="auto">
          <a:xfrm rot="-1983576">
            <a:off x="5410200" y="5105400"/>
            <a:ext cx="1295400" cy="638175"/>
          </a:xfrm>
          <a:prstGeom prst="rightArrow">
            <a:avLst>
              <a:gd name="adj1" fmla="val 50000"/>
              <a:gd name="adj2" fmla="val 507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ENERGY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 rot="18110475" flipH="1">
            <a:off x="6819848" y="2595303"/>
            <a:ext cx="1412876" cy="638175"/>
          </a:xfrm>
          <a:prstGeom prst="rightArrow">
            <a:avLst>
              <a:gd name="adj1" fmla="val 50000"/>
              <a:gd name="adj2" fmla="val 507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ENERGY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 rot="263017">
            <a:off x="6127105" y="3962246"/>
            <a:ext cx="1295400" cy="638175"/>
          </a:xfrm>
          <a:prstGeom prst="rightArrow">
            <a:avLst>
              <a:gd name="adj1" fmla="val 50000"/>
              <a:gd name="adj2" fmla="val 507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ENERGY</a:t>
            </a: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 rot="1451970" flipH="1">
            <a:off x="7553033" y="5103919"/>
            <a:ext cx="1601447" cy="638175"/>
          </a:xfrm>
          <a:prstGeom prst="rightArrow">
            <a:avLst>
              <a:gd name="adj1" fmla="val 50000"/>
              <a:gd name="adj2" fmla="val 507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ENERGY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 rot="-19134401">
            <a:off x="4953000" y="4114800"/>
            <a:ext cx="1295400" cy="638175"/>
          </a:xfrm>
          <a:prstGeom prst="rightArrow">
            <a:avLst>
              <a:gd name="adj1" fmla="val 50000"/>
              <a:gd name="adj2" fmla="val 507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ENERGY</a:t>
            </a:r>
          </a:p>
        </p:txBody>
      </p:sp>
      <p:sp>
        <p:nvSpPr>
          <p:cNvPr id="2" name="Lightning Bolt 1"/>
          <p:cNvSpPr/>
          <p:nvPr/>
        </p:nvSpPr>
        <p:spPr>
          <a:xfrm rot="14967798">
            <a:off x="7249473" y="4498807"/>
            <a:ext cx="381000" cy="7620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ghtning Bolt 11"/>
          <p:cNvSpPr/>
          <p:nvPr/>
        </p:nvSpPr>
        <p:spPr>
          <a:xfrm rot="14967798">
            <a:off x="5972436" y="4722419"/>
            <a:ext cx="381000" cy="7620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ghtning Bolt 12"/>
          <p:cNvSpPr/>
          <p:nvPr/>
        </p:nvSpPr>
        <p:spPr>
          <a:xfrm rot="20140787">
            <a:off x="6654416" y="4676236"/>
            <a:ext cx="381000" cy="7620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/>
          <p:cNvSpPr/>
          <p:nvPr/>
        </p:nvSpPr>
        <p:spPr>
          <a:xfrm rot="21434263">
            <a:off x="7393259" y="3811770"/>
            <a:ext cx="381000" cy="7620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/>
          <p:cNvSpPr/>
          <p:nvPr/>
        </p:nvSpPr>
        <p:spPr>
          <a:xfrm rot="19497504">
            <a:off x="6910024" y="3246791"/>
            <a:ext cx="381000" cy="7620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7" grpId="0" animBg="1"/>
      <p:bldP spid="40968" grpId="0" animBg="1"/>
      <p:bldP spid="40969" grpId="0" animBg="1"/>
      <p:bldP spid="2" grpId="0" animBg="1"/>
      <p:bldP spid="2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Aerobic 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013619"/>
            <a:ext cx="8534400" cy="27017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release of the potential energy in glucose is accomplished in the reversed form of the photosynthesis chemical reaction.</a:t>
            </a:r>
          </a:p>
          <a:p>
            <a:r>
              <a:rPr lang="en-US" dirty="0" smtClean="0"/>
              <a:t>If oxygen is readily available, this is known as aerobic cellular respiration.  </a:t>
            </a:r>
            <a:endParaRPr lang="en-US" dirty="0"/>
          </a:p>
        </p:txBody>
      </p:sp>
      <p:pic>
        <p:nvPicPr>
          <p:cNvPr id="5" name="Picture 18" descr="ANd9GcTTBrEJJzMuQTgO0sWiDaEEsTC-LieGBeJwFdqyyyF7fpp7JZJOA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2543" b="-4298"/>
          <a:stretch/>
        </p:blipFill>
        <p:spPr bwMode="auto">
          <a:xfrm>
            <a:off x="1066800" y="3715327"/>
            <a:ext cx="6797964" cy="299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8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9462</TotalTime>
  <Words>702</Words>
  <Application>Microsoft Office PowerPoint</Application>
  <PresentationFormat>On-screen Show (4:3)</PresentationFormat>
  <Paragraphs>86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Default Design</vt:lpstr>
      <vt:lpstr>Chapter 9</vt:lpstr>
      <vt:lpstr>The Essential Questions</vt:lpstr>
      <vt:lpstr>Photosynthesis</vt:lpstr>
      <vt:lpstr>Harnessing the Energy From Light</vt:lpstr>
      <vt:lpstr>Once Energy is Captured…</vt:lpstr>
      <vt:lpstr>The Overall Net Result of Photosynthesis</vt:lpstr>
      <vt:lpstr>Other Considerations with Photosynthesis</vt:lpstr>
      <vt:lpstr>Making Glucose: The First Half of the Carbon Cycle</vt:lpstr>
      <vt:lpstr>Aerobic Cellular Respiration</vt:lpstr>
      <vt:lpstr>Cellular Respiration</vt:lpstr>
      <vt:lpstr>How Cells Create ATP</vt:lpstr>
      <vt:lpstr>Cellular Respiration Overview</vt:lpstr>
      <vt:lpstr>Glycolysis</vt:lpstr>
      <vt:lpstr>From Glycolysis…</vt:lpstr>
      <vt:lpstr>Why The Krebs Cycle?</vt:lpstr>
      <vt:lpstr>The Net Result</vt:lpstr>
      <vt:lpstr>Without Oxygen</vt:lpstr>
    </vt:vector>
  </TitlesOfParts>
  <Company>musd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Carbon Cycle</dc:title>
  <dc:creator>Ives, Keith</dc:creator>
  <cp:lastModifiedBy>Chiang, Kwok him</cp:lastModifiedBy>
  <cp:revision>235</cp:revision>
  <cp:lastPrinted>2015-02-11T19:40:58Z</cp:lastPrinted>
  <dcterms:created xsi:type="dcterms:W3CDTF">2010-12-07T18:07:24Z</dcterms:created>
  <dcterms:modified xsi:type="dcterms:W3CDTF">2019-08-28T17:26:39Z</dcterms:modified>
</cp:coreProperties>
</file>